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  <p:sldMasterId id="2147483927" r:id="rId2"/>
    <p:sldMasterId id="2147483934" r:id="rId3"/>
  </p:sldMasterIdLst>
  <p:notesMasterIdLst>
    <p:notesMasterId r:id="rId20"/>
  </p:notesMasterIdLst>
  <p:sldIdLst>
    <p:sldId id="279" r:id="rId4"/>
    <p:sldId id="287" r:id="rId5"/>
    <p:sldId id="286" r:id="rId6"/>
    <p:sldId id="288" r:id="rId7"/>
    <p:sldId id="281" r:id="rId8"/>
    <p:sldId id="285" r:id="rId9"/>
    <p:sldId id="282" r:id="rId10"/>
    <p:sldId id="283" r:id="rId11"/>
    <p:sldId id="275" r:id="rId12"/>
    <p:sldId id="289" r:id="rId13"/>
    <p:sldId id="276" r:id="rId14"/>
    <p:sldId id="290" r:id="rId15"/>
    <p:sldId id="292" r:id="rId16"/>
    <p:sldId id="293" r:id="rId17"/>
    <p:sldId id="291" r:id="rId18"/>
    <p:sldId id="29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3508" autoAdjust="0"/>
  </p:normalViewPr>
  <p:slideViewPr>
    <p:cSldViewPr snapToGrid="0">
      <p:cViewPr varScale="1">
        <p:scale>
          <a:sx n="120" d="100"/>
          <a:sy n="120" d="100"/>
        </p:scale>
        <p:origin x="2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09C51-9427-4DC5-A63F-208990216E23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39671-D1CC-4088-9A57-69727256C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84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39671-D1CC-4088-9A57-69727256C2E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1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1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67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76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120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90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7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7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5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43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53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9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09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8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02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96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2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13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5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06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5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2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9C3A07C-9C39-4C70-816C-A7B008AE44B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0D7153B-EF95-4E27-A49C-10CC40D51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39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57200" y="0"/>
            <a:ext cx="1122045" cy="5329555"/>
          </a:xfrm>
          <a:custGeom>
            <a:avLst/>
            <a:gdLst/>
            <a:ahLst/>
            <a:cxnLst/>
            <a:rect l="l" t="t" r="r" b="b"/>
            <a:pathLst>
              <a:path w="1122045" h="5329555">
                <a:moveTo>
                  <a:pt x="1121664" y="0"/>
                </a:moveTo>
                <a:lnTo>
                  <a:pt x="867791" y="0"/>
                </a:lnTo>
                <a:lnTo>
                  <a:pt x="0" y="5286502"/>
                </a:lnTo>
                <a:lnTo>
                  <a:pt x="247497" y="5329428"/>
                </a:lnTo>
                <a:lnTo>
                  <a:pt x="1121664" y="0"/>
                </a:lnTo>
                <a:close/>
              </a:path>
            </a:pathLst>
          </a:custGeom>
          <a:solidFill>
            <a:srgbClr val="BB1C1C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150876" y="0"/>
            <a:ext cx="1117600" cy="5278120"/>
          </a:xfrm>
          <a:custGeom>
            <a:avLst/>
            <a:gdLst/>
            <a:ahLst/>
            <a:cxnLst/>
            <a:rect l="l" t="t" r="r" b="b"/>
            <a:pathLst>
              <a:path w="1117600" h="5278120">
                <a:moveTo>
                  <a:pt x="1117092" y="0"/>
                </a:moveTo>
                <a:lnTo>
                  <a:pt x="864793" y="0"/>
                </a:lnTo>
                <a:lnTo>
                  <a:pt x="0" y="5239512"/>
                </a:lnTo>
                <a:lnTo>
                  <a:pt x="249123" y="5277612"/>
                </a:lnTo>
                <a:lnTo>
                  <a:pt x="1117092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50876" y="5239511"/>
            <a:ext cx="1228725" cy="1618615"/>
          </a:xfrm>
          <a:custGeom>
            <a:avLst/>
            <a:gdLst/>
            <a:ahLst/>
            <a:cxnLst/>
            <a:rect l="l" t="t" r="r" b="b"/>
            <a:pathLst>
              <a:path w="1228725" h="1618615">
                <a:moveTo>
                  <a:pt x="0" y="0"/>
                </a:moveTo>
                <a:lnTo>
                  <a:pt x="1174369" y="1618487"/>
                </a:lnTo>
                <a:lnTo>
                  <a:pt x="1228344" y="1618487"/>
                </a:lnTo>
                <a:lnTo>
                  <a:pt x="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457200" y="5291328"/>
            <a:ext cx="1495425" cy="1567180"/>
          </a:xfrm>
          <a:custGeom>
            <a:avLst/>
            <a:gdLst/>
            <a:ahLst/>
            <a:cxnLst/>
            <a:rect l="l" t="t" r="r" b="b"/>
            <a:pathLst>
              <a:path w="1495425" h="1567179">
                <a:moveTo>
                  <a:pt x="0" y="0"/>
                </a:moveTo>
                <a:lnTo>
                  <a:pt x="1442720" y="1566672"/>
                </a:lnTo>
                <a:lnTo>
                  <a:pt x="1495044" y="1566672"/>
                </a:lnTo>
                <a:lnTo>
                  <a:pt x="0" y="0"/>
                </a:lnTo>
                <a:close/>
              </a:path>
            </a:pathLst>
          </a:custGeom>
          <a:solidFill>
            <a:srgbClr val="5E0D0D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457200" y="5286755"/>
            <a:ext cx="2131060" cy="1571625"/>
          </a:xfrm>
          <a:custGeom>
            <a:avLst/>
            <a:gdLst/>
            <a:ahLst/>
            <a:cxnLst/>
            <a:rect l="l" t="t" r="r" b="b"/>
            <a:pathLst>
              <a:path w="2131060" h="1571625">
                <a:moveTo>
                  <a:pt x="0" y="0"/>
                </a:moveTo>
                <a:lnTo>
                  <a:pt x="0" y="4699"/>
                </a:lnTo>
                <a:lnTo>
                  <a:pt x="1495552" y="1571243"/>
                </a:lnTo>
                <a:lnTo>
                  <a:pt x="2130552" y="1571243"/>
                </a:lnTo>
                <a:lnTo>
                  <a:pt x="247662" y="42799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50876" y="5239511"/>
            <a:ext cx="1694814" cy="1618615"/>
          </a:xfrm>
          <a:custGeom>
            <a:avLst/>
            <a:gdLst/>
            <a:ahLst/>
            <a:cxnLst/>
            <a:rect l="l" t="t" r="r" b="b"/>
            <a:pathLst>
              <a:path w="1694814" h="1618615">
                <a:moveTo>
                  <a:pt x="0" y="0"/>
                </a:moveTo>
                <a:lnTo>
                  <a:pt x="1228217" y="1618487"/>
                </a:lnTo>
                <a:lnTo>
                  <a:pt x="1694688" y="1618487"/>
                </a:lnTo>
                <a:lnTo>
                  <a:pt x="291973" y="95250"/>
                </a:lnTo>
                <a:lnTo>
                  <a:pt x="244360" y="42799"/>
                </a:lnTo>
                <a:lnTo>
                  <a:pt x="249123" y="42799"/>
                </a:lnTo>
                <a:lnTo>
                  <a:pt x="249123" y="38100"/>
                </a:lnTo>
                <a:lnTo>
                  <a:pt x="24436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03119" y="361264"/>
            <a:ext cx="7292975" cy="124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42870" y="2149601"/>
            <a:ext cx="9741535" cy="2985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5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57200" y="0"/>
            <a:ext cx="1122045" cy="5329555"/>
          </a:xfrm>
          <a:custGeom>
            <a:avLst/>
            <a:gdLst/>
            <a:ahLst/>
            <a:cxnLst/>
            <a:rect l="l" t="t" r="r" b="b"/>
            <a:pathLst>
              <a:path w="1122045" h="5329555">
                <a:moveTo>
                  <a:pt x="1121664" y="0"/>
                </a:moveTo>
                <a:lnTo>
                  <a:pt x="867791" y="0"/>
                </a:lnTo>
                <a:lnTo>
                  <a:pt x="0" y="5286502"/>
                </a:lnTo>
                <a:lnTo>
                  <a:pt x="247497" y="5329428"/>
                </a:lnTo>
                <a:lnTo>
                  <a:pt x="1121664" y="0"/>
                </a:lnTo>
                <a:close/>
              </a:path>
            </a:pathLst>
          </a:custGeom>
          <a:solidFill>
            <a:srgbClr val="BB1C1C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150876" y="0"/>
            <a:ext cx="1117600" cy="5278120"/>
          </a:xfrm>
          <a:custGeom>
            <a:avLst/>
            <a:gdLst/>
            <a:ahLst/>
            <a:cxnLst/>
            <a:rect l="l" t="t" r="r" b="b"/>
            <a:pathLst>
              <a:path w="1117600" h="5278120">
                <a:moveTo>
                  <a:pt x="1117092" y="0"/>
                </a:moveTo>
                <a:lnTo>
                  <a:pt x="864793" y="0"/>
                </a:lnTo>
                <a:lnTo>
                  <a:pt x="0" y="5239512"/>
                </a:lnTo>
                <a:lnTo>
                  <a:pt x="249123" y="5277612"/>
                </a:lnTo>
                <a:lnTo>
                  <a:pt x="1117092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50876" y="5239511"/>
            <a:ext cx="1228725" cy="1618615"/>
          </a:xfrm>
          <a:custGeom>
            <a:avLst/>
            <a:gdLst/>
            <a:ahLst/>
            <a:cxnLst/>
            <a:rect l="l" t="t" r="r" b="b"/>
            <a:pathLst>
              <a:path w="1228725" h="1618615">
                <a:moveTo>
                  <a:pt x="0" y="0"/>
                </a:moveTo>
                <a:lnTo>
                  <a:pt x="1174369" y="1618487"/>
                </a:lnTo>
                <a:lnTo>
                  <a:pt x="1228344" y="1618487"/>
                </a:lnTo>
                <a:lnTo>
                  <a:pt x="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457200" y="5291328"/>
            <a:ext cx="1495425" cy="1567180"/>
          </a:xfrm>
          <a:custGeom>
            <a:avLst/>
            <a:gdLst/>
            <a:ahLst/>
            <a:cxnLst/>
            <a:rect l="l" t="t" r="r" b="b"/>
            <a:pathLst>
              <a:path w="1495425" h="1567179">
                <a:moveTo>
                  <a:pt x="0" y="0"/>
                </a:moveTo>
                <a:lnTo>
                  <a:pt x="1442720" y="1566672"/>
                </a:lnTo>
                <a:lnTo>
                  <a:pt x="1495044" y="1566672"/>
                </a:lnTo>
                <a:lnTo>
                  <a:pt x="0" y="0"/>
                </a:lnTo>
                <a:close/>
              </a:path>
            </a:pathLst>
          </a:custGeom>
          <a:solidFill>
            <a:srgbClr val="5E0D0D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457200" y="5286755"/>
            <a:ext cx="2131060" cy="1571625"/>
          </a:xfrm>
          <a:custGeom>
            <a:avLst/>
            <a:gdLst/>
            <a:ahLst/>
            <a:cxnLst/>
            <a:rect l="l" t="t" r="r" b="b"/>
            <a:pathLst>
              <a:path w="2131060" h="1571625">
                <a:moveTo>
                  <a:pt x="0" y="0"/>
                </a:moveTo>
                <a:lnTo>
                  <a:pt x="0" y="4699"/>
                </a:lnTo>
                <a:lnTo>
                  <a:pt x="1495552" y="1571243"/>
                </a:lnTo>
                <a:lnTo>
                  <a:pt x="2130552" y="1571243"/>
                </a:lnTo>
                <a:lnTo>
                  <a:pt x="247662" y="42799"/>
                </a:lnTo>
                <a:lnTo>
                  <a:pt x="0" y="0"/>
                </a:lnTo>
                <a:close/>
              </a:path>
            </a:pathLst>
          </a:custGeom>
          <a:solidFill>
            <a:srgbClr val="8D1515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50876" y="5239511"/>
            <a:ext cx="1694814" cy="1618615"/>
          </a:xfrm>
          <a:custGeom>
            <a:avLst/>
            <a:gdLst/>
            <a:ahLst/>
            <a:cxnLst/>
            <a:rect l="l" t="t" r="r" b="b"/>
            <a:pathLst>
              <a:path w="1694814" h="1618615">
                <a:moveTo>
                  <a:pt x="0" y="0"/>
                </a:moveTo>
                <a:lnTo>
                  <a:pt x="1228217" y="1618487"/>
                </a:lnTo>
                <a:lnTo>
                  <a:pt x="1694688" y="1618487"/>
                </a:lnTo>
                <a:lnTo>
                  <a:pt x="291973" y="95250"/>
                </a:lnTo>
                <a:lnTo>
                  <a:pt x="244360" y="42799"/>
                </a:lnTo>
                <a:lnTo>
                  <a:pt x="249123" y="42799"/>
                </a:lnTo>
                <a:lnTo>
                  <a:pt x="249123" y="38100"/>
                </a:lnTo>
                <a:lnTo>
                  <a:pt x="24436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03119" y="361264"/>
            <a:ext cx="7292975" cy="124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42870" y="2149601"/>
            <a:ext cx="9741535" cy="2985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3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72" y="683045"/>
            <a:ext cx="10190991" cy="5373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988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65" y="683046"/>
            <a:ext cx="8086381" cy="5596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91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5867" y="516467"/>
            <a:ext cx="834813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-инфекции</a:t>
            </a: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181D21"/>
                </a:solidFill>
                <a:latin typeface="Roboto"/>
              </a:rPr>
              <a:t>В случае, если ВИЧ-инфекция обнаружена, человек встаёт на учёт в Центре по борьбе со СПИДом, где в дальнейшем наблюдается у врача-инфекциониста.</a:t>
            </a:r>
          </a:p>
          <a:p>
            <a:r>
              <a:rPr lang="ru-RU" dirty="0">
                <a:solidFill>
                  <a:srgbClr val="181D21"/>
                </a:solidFill>
                <a:latin typeface="Roboto"/>
              </a:rPr>
              <a:t>Лекарственного средства, которое могло бы полностью избавить от ВИЧ, в настоящее время нет. Однако, существуют препараты, значительно продлевающие жизнь и способные предупредить развитие СПИДа. Препараты для лечения показаны всем ВИЧ-инфицированным. Они предоставляются бесплатно после </a:t>
            </a:r>
            <a:r>
              <a:rPr lang="ru-RU" dirty="0" err="1">
                <a:solidFill>
                  <a:srgbClr val="181D21"/>
                </a:solidFill>
                <a:latin typeface="Roboto"/>
              </a:rPr>
              <a:t>дообследования</a:t>
            </a:r>
            <a:r>
              <a:rPr lang="ru-RU" dirty="0">
                <a:solidFill>
                  <a:srgbClr val="181D21"/>
                </a:solidFill>
                <a:latin typeface="Roboto"/>
              </a:rPr>
              <a:t>, назначаемого врачом-инфекционистом</a:t>
            </a:r>
            <a:r>
              <a:rPr lang="ru-RU" dirty="0" smtClean="0">
                <a:solidFill>
                  <a:srgbClr val="181D21"/>
                </a:solidFill>
                <a:latin typeface="Roboto"/>
              </a:rPr>
              <a:t>.</a:t>
            </a:r>
          </a:p>
          <a:p>
            <a:endParaRPr lang="ru-RU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ВИЧ/СПИД в образовательной среде:</a:t>
            </a:r>
          </a:p>
          <a:p>
            <a:endParaRPr lang="ru-RU" b="0" i="0" dirty="0" smtClean="0">
              <a:solidFill>
                <a:srgbClr val="181D21"/>
              </a:solidFill>
              <a:effectLst/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181D21"/>
                </a:solidFill>
                <a:effectLst/>
                <a:latin typeface="Roboto"/>
              </a:rPr>
              <a:t>Классные часы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81D21"/>
                </a:solidFill>
                <a:latin typeface="Roboto"/>
              </a:rPr>
              <a:t>Групповые тренинги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181D21"/>
                </a:solidFill>
                <a:effectLst/>
                <a:latin typeface="Roboto"/>
              </a:rPr>
              <a:t>Беседы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81D21"/>
                </a:solidFill>
                <a:latin typeface="Roboto"/>
              </a:rPr>
              <a:t>Общественные мероприятия совместно с другими специалистами</a:t>
            </a:r>
            <a:endParaRPr lang="ru-RU" b="0" i="0" dirty="0">
              <a:solidFill>
                <a:srgbClr val="181D2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494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461173"/>
            <a:ext cx="8118282" cy="60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17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67" y="654476"/>
            <a:ext cx="7851189" cy="5816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123" y="3900472"/>
            <a:ext cx="3227942" cy="24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20" y="545871"/>
            <a:ext cx="7623581" cy="572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 descr="https://szn-old.permkrai.ru/upload/iblock/bb5/depositphotos_84064792-stock-illustration-group-of-business-people-hav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482" y="3407130"/>
            <a:ext cx="3167971" cy="2701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062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9" y="692687"/>
            <a:ext cx="8626208" cy="601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769" y="4068969"/>
            <a:ext cx="3594251" cy="2547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867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791" y="863947"/>
            <a:ext cx="7812624" cy="5529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50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6932" y="530225"/>
            <a:ext cx="4962525" cy="4340860"/>
            <a:chOff x="3646932" y="530225"/>
            <a:chExt cx="4962525" cy="4340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0526" y="530225"/>
              <a:ext cx="4789424" cy="1117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6932" y="1627632"/>
              <a:ext cx="4962144" cy="324307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76880" y="5013197"/>
            <a:ext cx="774636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42515">
              <a:spcBef>
                <a:spcPts val="100"/>
              </a:spcBef>
            </a:pPr>
            <a:r>
              <a:rPr sz="3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объявлен</a:t>
            </a:r>
            <a:r>
              <a:rPr sz="3200" b="1" kern="0" spc="-19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3200" b="1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ООН </a:t>
            </a:r>
            <a:r>
              <a:rPr sz="3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Всемирным</a:t>
            </a:r>
            <a:r>
              <a:rPr sz="3200" b="1" kern="0" spc="-9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3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Днем</a:t>
            </a:r>
            <a:r>
              <a:rPr sz="3200" b="1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3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борьбы</a:t>
            </a:r>
            <a:r>
              <a:rPr sz="3200" b="1" kern="0" spc="-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3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со</a:t>
            </a:r>
            <a:r>
              <a:rPr sz="3200" b="1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3200" b="1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СПИДом</a:t>
            </a:r>
            <a:endParaRPr sz="3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60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13633" y="5178348"/>
            <a:ext cx="6931659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Arial"/>
                <a:cs typeface="Arial"/>
              </a:rPr>
              <a:t>знак</a:t>
            </a:r>
            <a:r>
              <a:rPr sz="4000" b="1" spc="-20" dirty="0">
                <a:latin typeface="Arial"/>
                <a:cs typeface="Arial"/>
              </a:rPr>
              <a:t> </a:t>
            </a:r>
            <a:r>
              <a:rPr sz="4000" b="1" spc="-10" dirty="0">
                <a:latin typeface="Arial"/>
                <a:cs typeface="Arial"/>
              </a:rPr>
              <a:t>солидарности</a:t>
            </a:r>
            <a:endParaRPr sz="4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4000" b="1" dirty="0">
                <a:latin typeface="Arial"/>
                <a:cs typeface="Arial"/>
              </a:rPr>
              <a:t>с</a:t>
            </a:r>
            <a:r>
              <a:rPr sz="4000" b="1" spc="-45" dirty="0">
                <a:latin typeface="Arial"/>
                <a:cs typeface="Arial"/>
              </a:rPr>
              <a:t> </a:t>
            </a:r>
            <a:r>
              <a:rPr sz="4000" b="1" dirty="0">
                <a:latin typeface="Arial"/>
                <a:cs typeface="Arial"/>
              </a:rPr>
              <a:t>ВИЧ</a:t>
            </a:r>
            <a:r>
              <a:rPr sz="4000" b="1" spc="-35" dirty="0">
                <a:latin typeface="Arial"/>
                <a:cs typeface="Arial"/>
              </a:rPr>
              <a:t> </a:t>
            </a:r>
            <a:r>
              <a:rPr sz="4000" b="1" dirty="0">
                <a:latin typeface="Arial"/>
                <a:cs typeface="Arial"/>
              </a:rPr>
              <a:t>-</a:t>
            </a:r>
            <a:r>
              <a:rPr sz="4000" b="1" spc="-25" dirty="0">
                <a:latin typeface="Arial"/>
                <a:cs typeface="Arial"/>
              </a:rPr>
              <a:t> </a:t>
            </a:r>
            <a:r>
              <a:rPr sz="4000" b="1" spc="-10" dirty="0">
                <a:latin typeface="Arial"/>
                <a:cs typeface="Arial"/>
              </a:rPr>
              <a:t>инфицированными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52466" y="648924"/>
            <a:ext cx="7694070" cy="4529424"/>
            <a:chOff x="2548001" y="241300"/>
            <a:chExt cx="7743825" cy="50076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8001" y="241300"/>
              <a:ext cx="7743825" cy="1117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6932" y="1411224"/>
              <a:ext cx="5114544" cy="3837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812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29" y="794166"/>
            <a:ext cx="7910111" cy="536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704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37" y="527125"/>
            <a:ext cx="9672810" cy="589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9905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432194" y="2599981"/>
            <a:ext cx="10377890" cy="30168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49830" marR="24765" indent="-2352040">
              <a:lnSpc>
                <a:spcPct val="100000"/>
              </a:lnSpc>
              <a:spcBef>
                <a:spcPts val="105"/>
              </a:spcBef>
            </a:pPr>
            <a:r>
              <a:rPr dirty="0"/>
              <a:t>ВИЧ</a:t>
            </a:r>
            <a:r>
              <a:rPr spc="-80" dirty="0"/>
              <a:t> </a:t>
            </a:r>
            <a:r>
              <a:rPr dirty="0"/>
              <a:t>содержится</a:t>
            </a:r>
            <a:r>
              <a:rPr spc="-114" dirty="0"/>
              <a:t> </a:t>
            </a:r>
            <a:r>
              <a:rPr dirty="0"/>
              <a:t>во</a:t>
            </a:r>
            <a:r>
              <a:rPr spc="-75" dirty="0"/>
              <a:t> </a:t>
            </a:r>
            <a:r>
              <a:rPr dirty="0"/>
              <a:t>всех</a:t>
            </a:r>
            <a:r>
              <a:rPr spc="-95" dirty="0"/>
              <a:t> </a:t>
            </a:r>
            <a:r>
              <a:rPr dirty="0"/>
              <a:t>биологических</a:t>
            </a:r>
            <a:r>
              <a:rPr spc="-110" dirty="0"/>
              <a:t> </a:t>
            </a:r>
            <a:r>
              <a:rPr spc="-10" dirty="0"/>
              <a:t>жидкостях </a:t>
            </a:r>
            <a:r>
              <a:rPr spc="-20" dirty="0"/>
              <a:t>человеческого</a:t>
            </a:r>
            <a:r>
              <a:rPr spc="-100" dirty="0"/>
              <a:t> </a:t>
            </a:r>
            <a:r>
              <a:rPr spc="-10" dirty="0"/>
              <a:t>организма:</a:t>
            </a:r>
          </a:p>
          <a:p>
            <a:pPr marL="12700" marR="5080">
              <a:lnSpc>
                <a:spcPct val="100000"/>
              </a:lnSpc>
              <a:spcBef>
                <a:spcPts val="2175"/>
              </a:spcBef>
            </a:pP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Наибольшая</a:t>
            </a:r>
            <a:r>
              <a:rPr sz="2800" b="1" u="sng" spc="-1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концентрация:</a:t>
            </a:r>
            <a:r>
              <a:rPr sz="2800" b="1" u="none" spc="-85" dirty="0">
                <a:latin typeface="Arial"/>
                <a:cs typeface="Arial"/>
              </a:rPr>
              <a:t> </a:t>
            </a:r>
            <a:r>
              <a:rPr sz="2800" u="none" dirty="0"/>
              <a:t>кровь,</a:t>
            </a:r>
            <a:r>
              <a:rPr sz="2800" u="none" spc="-160" dirty="0"/>
              <a:t> </a:t>
            </a:r>
            <a:r>
              <a:rPr sz="2800" u="none" dirty="0"/>
              <a:t>сперма,</a:t>
            </a:r>
            <a:r>
              <a:rPr sz="2800" u="none" spc="-155" dirty="0"/>
              <a:t> </a:t>
            </a:r>
            <a:r>
              <a:rPr sz="2800" u="none" spc="-10" dirty="0"/>
              <a:t>вагинальный </a:t>
            </a:r>
            <a:r>
              <a:rPr sz="2800" u="none" spc="-60" dirty="0"/>
              <a:t>секрет,</a:t>
            </a:r>
            <a:r>
              <a:rPr sz="2800" u="none" spc="-105" dirty="0"/>
              <a:t> </a:t>
            </a:r>
            <a:r>
              <a:rPr sz="2800" u="none" spc="-20" dirty="0"/>
              <a:t>спинномозговая</a:t>
            </a:r>
            <a:r>
              <a:rPr sz="2800" u="none" spc="-70" dirty="0"/>
              <a:t> </a:t>
            </a:r>
            <a:r>
              <a:rPr sz="2800" u="none" dirty="0"/>
              <a:t>жидкость,</a:t>
            </a:r>
            <a:r>
              <a:rPr sz="2800" u="none" spc="-105" dirty="0"/>
              <a:t> </a:t>
            </a:r>
            <a:r>
              <a:rPr sz="2800" u="none" spc="-10" dirty="0"/>
              <a:t>грудное</a:t>
            </a:r>
            <a:r>
              <a:rPr sz="2800" u="none" spc="-80" dirty="0"/>
              <a:t> </a:t>
            </a:r>
            <a:r>
              <a:rPr sz="2800" u="none" spc="-10" dirty="0"/>
              <a:t>молоко.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800" dirty="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Наименьшая</a:t>
            </a:r>
            <a:r>
              <a:rPr sz="2800" b="1" u="sng" spc="-1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концентрация:</a:t>
            </a:r>
            <a:r>
              <a:rPr sz="2800" b="1" u="none" spc="-90" dirty="0">
                <a:latin typeface="Arial"/>
                <a:cs typeface="Arial"/>
              </a:rPr>
              <a:t> </a:t>
            </a:r>
            <a:r>
              <a:rPr sz="2800" u="none" dirty="0"/>
              <a:t>слюна,</a:t>
            </a:r>
            <a:r>
              <a:rPr sz="2800" u="none" spc="-160" dirty="0"/>
              <a:t> </a:t>
            </a:r>
            <a:r>
              <a:rPr sz="2800" u="none" dirty="0"/>
              <a:t>слезы,</a:t>
            </a:r>
            <a:r>
              <a:rPr sz="2800" u="none" spc="-160" dirty="0"/>
              <a:t> </a:t>
            </a:r>
            <a:r>
              <a:rPr sz="2800" u="none" spc="-80" dirty="0"/>
              <a:t>пот,</a:t>
            </a:r>
            <a:r>
              <a:rPr sz="2800" u="none" spc="-114" dirty="0"/>
              <a:t> </a:t>
            </a:r>
            <a:r>
              <a:rPr sz="2800" u="none" spc="-10" dirty="0"/>
              <a:t>моча.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29297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99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latin typeface="Arial"/>
                <a:cs typeface="Arial"/>
              </a:rPr>
              <a:t>Где</a:t>
            </a:r>
            <a:r>
              <a:rPr sz="4400" b="1" spc="-19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живет</a:t>
            </a:r>
            <a:r>
              <a:rPr sz="4400" b="1" spc="-210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вирус</a:t>
            </a:r>
            <a:r>
              <a:rPr sz="4400" b="1" spc="-190" dirty="0">
                <a:latin typeface="Arial"/>
                <a:cs typeface="Arial"/>
              </a:rPr>
              <a:t> </a:t>
            </a:r>
            <a:r>
              <a:rPr sz="4400" b="1" spc="-20" dirty="0">
                <a:latin typeface="Arial"/>
                <a:cs typeface="Arial"/>
              </a:rPr>
              <a:t>ВИЧ?</a:t>
            </a:r>
            <a:endParaRPr sz="4400" dirty="0">
              <a:latin typeface="Arial"/>
              <a:cs typeface="Arial"/>
            </a:endParaRP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5807" y="872132"/>
            <a:ext cx="3343428" cy="17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1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30" y="407624"/>
            <a:ext cx="9199084" cy="614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786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30" y="605928"/>
            <a:ext cx="8703325" cy="587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9287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520" y="447782"/>
            <a:ext cx="3674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-инфекции</a:t>
            </a:r>
            <a:endParaRPr lang="ru-RU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2800" y="1117600"/>
            <a:ext cx="8331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понимать, что ВИЧ-инфекция не имеет специфических симптомов. Все клинические проявления могут относиться как к другим инфекционным и неинфекционным заболеваниям, так и к проявлениям вторичных заболеваний, которые развиваются на фоне иммунодефицита</a:t>
            </a:r>
            <a:r>
              <a:rPr lang="ru-RU" sz="2000" dirty="0" smtClean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solidFill>
                <a:srgbClr val="181D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 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острой 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лимфатических узлов (чаще всего шейных и подмышечных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лихорадка (чаще субфебрильная — длительная температура от 37,1°C до 38,0°C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сыпь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воспаление нёбных миндалин и, как следствие, боли в горле;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слабость, бессонница;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головные боли.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055" y="2572305"/>
            <a:ext cx="3387006" cy="27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4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1296</TotalTime>
  <Words>184</Words>
  <Application>Microsoft Office PowerPoint</Application>
  <PresentationFormat>Широкоэкранный</PresentationFormat>
  <Paragraphs>32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Corbel</vt:lpstr>
      <vt:lpstr>Roboto</vt:lpstr>
      <vt:lpstr>Times New Roman</vt:lpstr>
      <vt:lpstr>Wingdings</vt:lpstr>
      <vt:lpstr>Базис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Где живет вирус ВИЧ?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98</cp:revision>
  <dcterms:created xsi:type="dcterms:W3CDTF">2020-11-10T06:35:52Z</dcterms:created>
  <dcterms:modified xsi:type="dcterms:W3CDTF">2024-12-02T07:43:45Z</dcterms:modified>
</cp:coreProperties>
</file>